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>
        <p:scale>
          <a:sx n="106" d="100"/>
          <a:sy n="106" d="100"/>
        </p:scale>
        <p:origin x="56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9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56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49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3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8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7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0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34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8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0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B5FC8-85D9-47DF-B87B-2E81E4D47982}" type="datetimeFigureOut">
              <a:rPr lang="en-US" smtClean="0"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C236B-DEE8-47C7-BEF1-6DAA2E0A9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4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" y="81279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pc="-150" dirty="0" smtClean="0">
                <a:solidFill>
                  <a:schemeClr val="bg1"/>
                </a:solidFill>
                <a:latin typeface="+mj-lt"/>
              </a:rPr>
              <a:t>INVISIBLE ADVANTAGE MAP</a:t>
            </a:r>
            <a:endParaRPr lang="en-US" sz="3200" spc="-15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1589943" y="738554"/>
            <a:ext cx="9012116" cy="5846885"/>
            <a:chOff x="1589943" y="738554"/>
            <a:chExt cx="9012116" cy="5846885"/>
          </a:xfrm>
        </p:grpSpPr>
        <p:sp>
          <p:nvSpPr>
            <p:cNvPr id="5" name="Rectangle 4"/>
            <p:cNvSpPr/>
            <p:nvPr/>
          </p:nvSpPr>
          <p:spPr>
            <a:xfrm>
              <a:off x="1589943" y="738554"/>
              <a:ext cx="9012116" cy="584688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642946" y="738554"/>
              <a:ext cx="4756640" cy="5846885"/>
              <a:chOff x="298938" y="905607"/>
              <a:chExt cx="9012116" cy="5671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298938" y="905608"/>
                <a:ext cx="9012116" cy="5671039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298938" y="905607"/>
                <a:ext cx="9012116" cy="5671039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 flipV="1">
              <a:off x="1589943" y="3661996"/>
              <a:ext cx="9012115" cy="1"/>
            </a:xfrm>
            <a:prstGeom prst="line">
              <a:avLst/>
            </a:prstGeom>
            <a:ln w="190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5018943" y="2655314"/>
              <a:ext cx="2004647" cy="200464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69473" y="1908361"/>
              <a:ext cx="23035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2"/>
                  </a:solidFill>
                  <a:latin typeface="+mj-lt"/>
                </a:rPr>
                <a:t>Leadership</a:t>
              </a:r>
            </a:p>
            <a:p>
              <a:pPr algn="ctr"/>
              <a:r>
                <a:rPr lang="en-US" sz="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How leaders influence innovation through explicit decisions and subtle behaviors.</a:t>
              </a:r>
              <a:endPara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55473" y="2655206"/>
              <a:ext cx="205190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2"/>
                  </a:solidFill>
                  <a:latin typeface="+mj-lt"/>
                </a:rPr>
                <a:t>Structure &amp; Processes</a:t>
              </a:r>
            </a:p>
            <a:p>
              <a:r>
                <a:rPr lang="en-US" sz="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formal and informal organizing principles, structures and processes that enable (or inhibit) collaboration and guide mindsets and behavior.</a:t>
              </a:r>
              <a:endPara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87949" y="2655206"/>
              <a:ext cx="19518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schemeClr val="accent2"/>
                  </a:solidFill>
                  <a:latin typeface="+mj-lt"/>
                </a:rPr>
                <a:t>Technology</a:t>
              </a:r>
            </a:p>
            <a:p>
              <a:pPr algn="r"/>
              <a:r>
                <a:rPr lang="en-US" sz="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Capabilites and tools that allow employees, external partners and customers to connect, share knowledge and innovate.</a:t>
              </a:r>
              <a:endPara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173059" y="3842167"/>
              <a:ext cx="203431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accent2"/>
                  </a:solidFill>
                  <a:latin typeface="+mj-lt"/>
                </a:rPr>
                <a:t>Metrics</a:t>
              </a:r>
            </a:p>
            <a:p>
              <a:r>
                <a:rPr lang="en-US" sz="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stated and assumed success measures that support and drive innovation-related business objectives, mindsets and behaviors.</a:t>
              </a:r>
              <a:endPara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987949" y="3842167"/>
              <a:ext cx="19518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dirty="0" smtClean="0">
                  <a:solidFill>
                    <a:schemeClr val="accent2"/>
                  </a:solidFill>
                  <a:latin typeface="+mj-lt"/>
                </a:rPr>
                <a:t>People</a:t>
              </a:r>
            </a:p>
            <a:p>
              <a:pPr algn="r"/>
              <a:r>
                <a:rPr lang="en-US" sz="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mindsets and skillsets tied to creative thinking, generating new ideas, testing new concepts, and executing new opportunities.</a:t>
              </a:r>
              <a:endPara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69473" y="4840649"/>
              <a:ext cx="23035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accent2"/>
                  </a:solidFill>
                  <a:latin typeface="+mj-lt"/>
                </a:rPr>
                <a:t>Rewards &amp; Recognition</a:t>
              </a:r>
            </a:p>
            <a:p>
              <a:pPr algn="ctr"/>
              <a:r>
                <a:rPr lang="en-US" sz="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The formal and informal ways people are recognized and rewarded for innovation-related behavior and results.</a:t>
              </a:r>
              <a:endParaRPr lang="en-US" sz="8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69473" y="2934982"/>
              <a:ext cx="2303586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500"/>
                </a:lnSpc>
              </a:pPr>
              <a:r>
                <a:rPr lang="en-US" sz="1400" dirty="0" smtClean="0">
                  <a:solidFill>
                    <a:schemeClr val="accent1"/>
                  </a:solidFill>
                  <a:latin typeface="+mj-lt"/>
                </a:rPr>
                <a:t>Innovation</a:t>
              </a:r>
              <a:br>
                <a:rPr lang="en-US" sz="1400" dirty="0" smtClean="0">
                  <a:solidFill>
                    <a:schemeClr val="accent1"/>
                  </a:solidFill>
                  <a:latin typeface="+mj-lt"/>
                </a:rPr>
              </a:br>
              <a:r>
                <a:rPr lang="en-US" sz="1400" dirty="0" smtClean="0">
                  <a:solidFill>
                    <a:schemeClr val="accent1"/>
                  </a:solidFill>
                  <a:latin typeface="+mj-lt"/>
                </a:rPr>
                <a:t>Intent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101" t="16937" r="55815" b="65586"/>
            <a:stretch/>
          </p:blipFill>
          <p:spPr>
            <a:xfrm>
              <a:off x="5753043" y="2403330"/>
              <a:ext cx="536447" cy="525611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09" t="16937" r="19207" b="65586"/>
            <a:stretch/>
          </p:blipFill>
          <p:spPr>
            <a:xfrm>
              <a:off x="6654484" y="2925450"/>
              <a:ext cx="536447" cy="525611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09" t="39819" r="19207" b="42704"/>
            <a:stretch/>
          </p:blipFill>
          <p:spPr>
            <a:xfrm>
              <a:off x="6654484" y="3823192"/>
              <a:ext cx="536447" cy="525611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34" t="39819" r="55582" b="42704"/>
            <a:stretch/>
          </p:blipFill>
          <p:spPr>
            <a:xfrm>
              <a:off x="4908856" y="3846180"/>
              <a:ext cx="536447" cy="525611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09" t="62341" r="19207" b="20182"/>
            <a:stretch/>
          </p:blipFill>
          <p:spPr>
            <a:xfrm>
              <a:off x="4908856" y="2921950"/>
              <a:ext cx="536447" cy="525611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334" t="62161" r="55582" b="20362"/>
            <a:stretch/>
          </p:blipFill>
          <p:spPr>
            <a:xfrm>
              <a:off x="5753043" y="4343055"/>
              <a:ext cx="536447" cy="525611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1746004" y="1354422"/>
              <a:ext cx="20202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1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2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3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606899" y="903403"/>
              <a:ext cx="27988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1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2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3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46004" y="4866812"/>
              <a:ext cx="20202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1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2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3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606899" y="5558449"/>
              <a:ext cx="27988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1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2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3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955065" y="1354422"/>
              <a:ext cx="20202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1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2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3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703792" y="4795343"/>
              <a:ext cx="20202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1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2</a:t>
              </a:r>
            </a:p>
            <a:p>
              <a:pPr marL="117475" indent="-117475">
                <a:spcAft>
                  <a:spcPts val="600"/>
                </a:spcAft>
                <a:buClr>
                  <a:schemeClr val="accent2"/>
                </a:buClr>
                <a:buSzPct val="115000"/>
                <a:buFont typeface="Arial" panose="020B0604020202020204" pitchFamily="34" charset="0"/>
                <a:buChar char="•"/>
              </a:pPr>
              <a:r>
                <a:rPr lang="en-US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Bullet 3</a:t>
              </a:r>
              <a:endParaRPr lang="en-US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117695" y="6628718"/>
            <a:ext cx="1367073" cy="194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aseline="30000" dirty="0">
                <a:solidFill>
                  <a:schemeClr val="bg1"/>
                </a:solidFill>
              </a:rPr>
              <a:t>© </a:t>
            </a:r>
            <a:r>
              <a:rPr lang="en-US" sz="1000" baseline="30000" dirty="0" err="1">
                <a:solidFill>
                  <a:schemeClr val="bg1"/>
                </a:solidFill>
              </a:rPr>
              <a:t>InnovationPoint</a:t>
            </a:r>
            <a:r>
              <a:rPr lang="en-US" sz="1000" baseline="30000" dirty="0">
                <a:solidFill>
                  <a:schemeClr val="bg1"/>
                </a:solidFill>
              </a:rPr>
              <a:t> </a:t>
            </a:r>
            <a:r>
              <a:rPr lang="en-US" sz="1000" baseline="30000" dirty="0" smtClean="0">
                <a:solidFill>
                  <a:schemeClr val="bg1"/>
                </a:solidFill>
              </a:rPr>
              <a:t>LLC</a:t>
            </a:r>
            <a:endParaRPr lang="en-US" sz="1000" baseline="30000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75303" y="6628718"/>
            <a:ext cx="20476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baseline="30000" dirty="0" smtClean="0">
                <a:solidFill>
                  <a:schemeClr val="bg1"/>
                </a:solidFill>
              </a:rPr>
              <a:t>www.innovation-point.com</a:t>
            </a:r>
            <a:endParaRPr lang="en-US" sz="1200" b="1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97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6">
      <a:dk1>
        <a:sysClr val="windowText" lastClr="000000"/>
      </a:dk1>
      <a:lt1>
        <a:sysClr val="window" lastClr="FFFFFF"/>
      </a:lt1>
      <a:dk2>
        <a:srgbClr val="7F7F7F"/>
      </a:dk2>
      <a:lt2>
        <a:srgbClr val="E7E6E6"/>
      </a:lt2>
      <a:accent1>
        <a:srgbClr val="0089A6"/>
      </a:accent1>
      <a:accent2>
        <a:srgbClr val="68AA3B"/>
      </a:accent2>
      <a:accent3>
        <a:srgbClr val="A5A5A5"/>
      </a:accent3>
      <a:accent4>
        <a:srgbClr val="FFC000"/>
      </a:accent4>
      <a:accent5>
        <a:srgbClr val="0089A6"/>
      </a:accent5>
      <a:accent6>
        <a:srgbClr val="68AA3B"/>
      </a:accent6>
      <a:hlink>
        <a:srgbClr val="0563C1"/>
      </a:hlink>
      <a:folHlink>
        <a:srgbClr val="954F72"/>
      </a:folHlink>
    </a:clrScheme>
    <a:fontScheme name="Custom 6">
      <a:majorFont>
        <a:latin typeface="DINOT-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163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DINOT-Black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Bowen</dc:creator>
  <cp:lastModifiedBy>Amy Bowen</cp:lastModifiedBy>
  <cp:revision>12</cp:revision>
  <dcterms:created xsi:type="dcterms:W3CDTF">2016-05-31T17:25:26Z</dcterms:created>
  <dcterms:modified xsi:type="dcterms:W3CDTF">2016-06-01T19:38:09Z</dcterms:modified>
</cp:coreProperties>
</file>